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17" r:id="rId10"/>
    <p:sldId id="318" r:id="rId11"/>
    <p:sldId id="319" r:id="rId12"/>
    <p:sldId id="320" r:id="rId13"/>
    <p:sldId id="321" r:id="rId14"/>
    <p:sldId id="265" r:id="rId15"/>
    <p:sldId id="322" r:id="rId16"/>
    <p:sldId id="323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7" r:id="rId27"/>
    <p:sldId id="278" r:id="rId28"/>
    <p:sldId id="279" r:id="rId29"/>
    <p:sldId id="280" r:id="rId30"/>
    <p:sldId id="281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324" r:id="rId40"/>
    <p:sldId id="293" r:id="rId41"/>
    <p:sldId id="294" r:id="rId42"/>
    <p:sldId id="295" r:id="rId43"/>
    <p:sldId id="297" r:id="rId44"/>
    <p:sldId id="325" r:id="rId45"/>
    <p:sldId id="298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6">
          <p15:clr>
            <a:srgbClr val="A4A3A4"/>
          </p15:clr>
        </p15:guide>
        <p15:guide id="2" pos="2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67"/>
      </p:cViewPr>
      <p:guideLst>
        <p:guide orient="horz" pos="3016"/>
        <p:guide pos="23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196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59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837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9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6969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44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88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480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424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70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32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80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516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280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173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57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t>9/2/2022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684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7900" y="2463800"/>
            <a:ext cx="81661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Créer un site avec Wordpress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3" y="-400050"/>
            <a:ext cx="92678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9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5" y="509587"/>
            <a:ext cx="92392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7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738" y="-819150"/>
            <a:ext cx="9515475" cy="8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4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863" y="180975"/>
            <a:ext cx="92297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0" y="1778000"/>
            <a:ext cx="5715000" cy="154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00"/>
              </a:lnSpc>
              <a:tabLst>
                <a:tab pos="2235200" algn="l"/>
              </a:tabLst>
            </a:pPr>
            <a:r>
              <a:rPr lang="en-CA" sz="4400" dirty="0">
                <a:solidFill>
                  <a:srgbClr val="000000"/>
                </a:solidFill>
                <a:latin typeface="Arial"/>
                <a:cs typeface="Arial"/>
              </a:rPr>
              <a:t>3 - </a:t>
            </a:r>
            <a:r>
              <a:rPr lang="en-CA" sz="4400" dirty="0" err="1">
                <a:solidFill>
                  <a:srgbClr val="000000"/>
                </a:solidFill>
                <a:latin typeface="Arial"/>
                <a:cs typeface="Arial"/>
              </a:rPr>
              <a:t>Paramétrage</a:t>
            </a:r>
            <a:r>
              <a:rPr lang="en-CA" sz="4400" dirty="0">
                <a:solidFill>
                  <a:srgbClr val="000000"/>
                </a:solidFill>
                <a:latin typeface="Arial"/>
                <a:cs typeface="Arial"/>
              </a:rPr>
              <a:t> de</a:t>
            </a:r>
            <a:br>
              <a:rPr lang="en-CA" sz="4400" dirty="0">
                <a:solidFill>
                  <a:srgbClr val="000000"/>
                </a:solidFill>
                <a:latin typeface="Times New Roman"/>
              </a:rPr>
            </a:br>
            <a:r>
              <a:rPr lang="en-CA" sz="4400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lang="en-CA" sz="4400" dirty="0" err="1">
                <a:solidFill>
                  <a:srgbClr val="000000"/>
                </a:solidFill>
                <a:latin typeface="Arial"/>
                <a:cs typeface="Arial"/>
              </a:rPr>
              <a:t>Wordpress</a:t>
            </a:r>
            <a:endParaRPr lang="en-CA" sz="4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5200"/>
              </a:lnSpc>
            </a:pPr>
            <a:endParaRPr lang="en-CA" sz="4400" dirty="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212976"/>
            <a:ext cx="4257675" cy="29622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523875"/>
            <a:ext cx="65627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20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47" y="1052736"/>
            <a:ext cx="919404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9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60" y="2183756"/>
            <a:ext cx="7950625" cy="4427537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Indiquer le titre et le slogan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397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8161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Réglages &gt; Général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73650" y="2742556"/>
            <a:ext cx="4178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10" b="1" dirty="0">
                <a:solidFill>
                  <a:srgbClr val="FF4C00"/>
                </a:solidFill>
                <a:latin typeface="Arial Bold"/>
                <a:cs typeface="Arial Bold"/>
              </a:rPr>
              <a:t>Titre</a:t>
            </a:r>
          </a:p>
          <a:p>
            <a:pPr>
              <a:lnSpc>
                <a:spcPts val="1840"/>
              </a:lnSpc>
            </a:pPr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73650" y="3098032"/>
            <a:ext cx="1892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10" b="1" dirty="0">
                <a:solidFill>
                  <a:srgbClr val="FF4C00"/>
                </a:solidFill>
                <a:latin typeface="Arial Bold"/>
                <a:cs typeface="Arial Bold"/>
              </a:rPr>
              <a:t>Slogan</a:t>
            </a:r>
          </a:p>
          <a:p>
            <a:pPr>
              <a:lnSpc>
                <a:spcPts val="1840"/>
              </a:lnSpc>
            </a:pPr>
            <a:endParaRPr lang="en-CA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Personnaliser l</a:t>
            </a:r>
            <a:r>
              <a:rPr lang="en-CA" sz="380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entête du blog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2573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6637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Apparence &gt; En tête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88" y="2044701"/>
            <a:ext cx="8554300" cy="44086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2700" y="2463800"/>
            <a:ext cx="78613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4 - Les catégories d</a:t>
            </a:r>
            <a:r>
              <a:rPr lang="en-CA" sz="440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articles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Créer un site avec Wordpress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6000" y="1358900"/>
            <a:ext cx="495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520" spc="-10">
                <a:solidFill>
                  <a:srgbClr val="D5D7FF"/>
                </a:solidFill>
                <a:latin typeface="Arial"/>
                <a:cs typeface="Arial"/>
              </a:rPr>
              <a:t>1. </a:t>
            </a:r>
          </a:p>
          <a:p>
            <a:pPr>
              <a:lnSpc>
                <a:spcPts val="2300"/>
              </a:lnSpc>
            </a:pPr>
            <a:endParaRPr lang="en-CA" sz="1520" spc="-10">
              <a:solidFill>
                <a:srgbClr val="D5D7FF"/>
              </a:solidFill>
              <a:latin typeface="Arial"/>
              <a:cs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11300" y="1308100"/>
            <a:ext cx="23495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Principes généraux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6000" y="1727200"/>
            <a:ext cx="495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520" spc="-10">
                <a:solidFill>
                  <a:srgbClr val="D5D7FF"/>
                </a:solidFill>
                <a:latin typeface="Arial"/>
                <a:cs typeface="Arial"/>
              </a:rPr>
              <a:t>2. </a:t>
            </a:r>
          </a:p>
          <a:p>
            <a:pPr>
              <a:lnSpc>
                <a:spcPts val="2300"/>
              </a:lnSpc>
            </a:pPr>
            <a:endParaRPr lang="en-CA" sz="1520" spc="-10">
              <a:solidFill>
                <a:srgbClr val="D5D7FF"/>
              </a:solidFill>
              <a:latin typeface="Arial"/>
              <a:cs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1300" y="1676400"/>
            <a:ext cx="1371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Installation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6000" y="2082800"/>
            <a:ext cx="495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520" spc="-10">
                <a:solidFill>
                  <a:srgbClr val="D5D7FF"/>
                </a:solidFill>
                <a:latin typeface="Arial"/>
                <a:cs typeface="Arial"/>
              </a:rPr>
              <a:t>3. </a:t>
            </a:r>
          </a:p>
          <a:p>
            <a:pPr>
              <a:lnSpc>
                <a:spcPts val="2300"/>
              </a:lnSpc>
            </a:pPr>
            <a:endParaRPr lang="en-CA" sz="1520" spc="-10">
              <a:solidFill>
                <a:srgbClr val="D5D7FF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11300" y="2032000"/>
            <a:ext cx="32893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Paramétrage de Wordpress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6000" y="2451100"/>
            <a:ext cx="495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520" spc="-10">
                <a:solidFill>
                  <a:srgbClr val="D5D7FF"/>
                </a:solidFill>
                <a:latin typeface="Arial"/>
                <a:cs typeface="Arial"/>
              </a:rPr>
              <a:t>4. </a:t>
            </a:r>
          </a:p>
          <a:p>
            <a:pPr>
              <a:lnSpc>
                <a:spcPts val="2300"/>
              </a:lnSpc>
            </a:pPr>
            <a:endParaRPr lang="en-CA" sz="1520" spc="-10">
              <a:solidFill>
                <a:srgbClr val="D5D7FF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11300" y="2400300"/>
            <a:ext cx="31750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Les catégories des articles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6000" y="2819400"/>
            <a:ext cx="495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520" spc="-10">
                <a:solidFill>
                  <a:srgbClr val="D5D7FF"/>
                </a:solidFill>
                <a:latin typeface="Arial"/>
                <a:cs typeface="Arial"/>
              </a:rPr>
              <a:t>5. </a:t>
            </a:r>
          </a:p>
          <a:p>
            <a:pPr>
              <a:lnSpc>
                <a:spcPts val="2300"/>
              </a:lnSpc>
            </a:pPr>
            <a:endParaRPr lang="en-CA" sz="1520" spc="-10">
              <a:solidFill>
                <a:srgbClr val="D5D7FF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1300" y="2768600"/>
            <a:ext cx="14605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Les articles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16000" y="3187700"/>
            <a:ext cx="495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520" spc="-10">
                <a:solidFill>
                  <a:srgbClr val="D5D7FF"/>
                </a:solidFill>
                <a:latin typeface="Arial"/>
                <a:cs typeface="Arial"/>
              </a:rPr>
              <a:t>6. </a:t>
            </a:r>
          </a:p>
          <a:p>
            <a:pPr>
              <a:lnSpc>
                <a:spcPts val="2300"/>
              </a:lnSpc>
            </a:pPr>
            <a:endParaRPr lang="en-CA" sz="1520" spc="-10">
              <a:solidFill>
                <a:srgbClr val="D5D7FF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11300" y="3136900"/>
            <a:ext cx="41783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Les fonctions avancées des articles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6000" y="3556000"/>
            <a:ext cx="495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520" spc="-10">
                <a:solidFill>
                  <a:srgbClr val="D5D7FF"/>
                </a:solidFill>
                <a:latin typeface="Arial"/>
                <a:cs typeface="Arial"/>
              </a:rPr>
              <a:t>7. </a:t>
            </a:r>
          </a:p>
          <a:p>
            <a:pPr>
              <a:lnSpc>
                <a:spcPts val="2300"/>
              </a:lnSpc>
            </a:pPr>
            <a:endParaRPr lang="en-CA" sz="1520" spc="-10">
              <a:solidFill>
                <a:srgbClr val="D5D7FF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11300" y="3505200"/>
            <a:ext cx="2082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Gérer les articles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6000" y="3911600"/>
            <a:ext cx="495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520" spc="-10">
                <a:solidFill>
                  <a:srgbClr val="D5D7FF"/>
                </a:solidFill>
                <a:latin typeface="Arial"/>
                <a:cs typeface="Arial"/>
              </a:rPr>
              <a:t>8. </a:t>
            </a:r>
          </a:p>
          <a:p>
            <a:pPr>
              <a:lnSpc>
                <a:spcPts val="2300"/>
              </a:lnSpc>
            </a:pPr>
            <a:endParaRPr lang="en-CA" sz="1520" spc="-10">
              <a:solidFill>
                <a:srgbClr val="D5D7FF"/>
              </a:solidFill>
              <a:latin typeface="Arial"/>
              <a:cs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11300" y="3860800"/>
            <a:ext cx="30988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Gérer les mos-clefs (tags)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6000" y="4279900"/>
            <a:ext cx="495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520" spc="-10">
                <a:solidFill>
                  <a:srgbClr val="D5D7FF"/>
                </a:solidFill>
                <a:latin typeface="Arial"/>
                <a:cs typeface="Arial"/>
              </a:rPr>
              <a:t>9. </a:t>
            </a:r>
          </a:p>
          <a:p>
            <a:pPr>
              <a:lnSpc>
                <a:spcPts val="2300"/>
              </a:lnSpc>
            </a:pPr>
            <a:endParaRPr lang="en-CA" sz="1520" spc="-10">
              <a:solidFill>
                <a:srgbClr val="D5D7FF"/>
              </a:solidFill>
              <a:latin typeface="Arial"/>
              <a:cs typeface="Arial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11300" y="4229100"/>
            <a:ext cx="64008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Gérer les média (images, vidéos, fichiers musicaux, …)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16000" y="4610100"/>
            <a:ext cx="8128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600">
                <a:solidFill>
                  <a:srgbClr val="D5D7FF"/>
                </a:solidFill>
                <a:latin typeface="Arial"/>
                <a:cs typeface="Arial"/>
              </a:rPr>
              <a:t>10.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 Lire les articles</a:t>
            </a:r>
          </a:p>
          <a:p>
            <a:pPr>
              <a:lnSpc>
                <a:spcPts val="2300"/>
              </a:lnSpc>
            </a:pPr>
            <a:endParaRPr lang="en-CA" sz="1930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6000" y="4978400"/>
            <a:ext cx="8128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600">
                <a:solidFill>
                  <a:srgbClr val="D5D7FF"/>
                </a:solidFill>
                <a:latin typeface="Arial"/>
                <a:cs typeface="Arial"/>
              </a:rPr>
              <a:t>11.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 Les commentaires</a:t>
            </a:r>
          </a:p>
          <a:p>
            <a:pPr>
              <a:lnSpc>
                <a:spcPts val="2300"/>
              </a:lnSpc>
            </a:pPr>
            <a:endParaRPr lang="en-CA" sz="1927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6000" y="5346700"/>
            <a:ext cx="8128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600">
                <a:solidFill>
                  <a:srgbClr val="D5D7FF"/>
                </a:solidFill>
                <a:latin typeface="Arial"/>
                <a:cs typeface="Arial"/>
              </a:rPr>
              <a:t>12.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 Les pages</a:t>
            </a:r>
          </a:p>
          <a:p>
            <a:pPr>
              <a:lnSpc>
                <a:spcPts val="2300"/>
              </a:lnSpc>
            </a:pPr>
            <a:endParaRPr lang="en-CA" sz="1893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6000" y="5702300"/>
            <a:ext cx="8128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600">
                <a:solidFill>
                  <a:srgbClr val="D5D7FF"/>
                </a:solidFill>
                <a:latin typeface="Arial"/>
                <a:cs typeface="Arial"/>
              </a:rPr>
              <a:t>13.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 Les widgets de la barre latérale</a:t>
            </a:r>
          </a:p>
          <a:p>
            <a:pPr>
              <a:lnSpc>
                <a:spcPts val="2300"/>
              </a:lnSpc>
            </a:pPr>
            <a:endParaRPr lang="en-CA" sz="1957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16000" y="6070600"/>
            <a:ext cx="8128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600">
                <a:solidFill>
                  <a:srgbClr val="D5D7FF"/>
                </a:solidFill>
                <a:latin typeface="Arial"/>
                <a:cs typeface="Arial"/>
              </a:rPr>
              <a:t>14.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 Les utilisateurs</a:t>
            </a:r>
          </a:p>
          <a:p>
            <a:pPr>
              <a:lnSpc>
                <a:spcPts val="2300"/>
              </a:lnSpc>
            </a:pPr>
            <a:endParaRPr lang="en-CA" sz="1927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6000" y="6438900"/>
            <a:ext cx="8128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600">
                <a:solidFill>
                  <a:srgbClr val="D5D7FF"/>
                </a:solidFill>
                <a:latin typeface="Arial"/>
                <a:cs typeface="Arial"/>
              </a:rPr>
              <a:t>15.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 Personnalisation du blog</a:t>
            </a:r>
          </a:p>
          <a:p>
            <a:pPr>
              <a:lnSpc>
                <a:spcPts val="2300"/>
              </a:lnSpc>
            </a:pPr>
            <a:endParaRPr lang="en-CA" sz="1946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Créer les catégories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2573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6637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Articles &gt; Catégories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82799"/>
            <a:ext cx="8568952" cy="39517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47900"/>
            <a:ext cx="8748329" cy="4011766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Modifier, supprimer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1811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6002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Articles &gt; Catégories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59749" y="3501008"/>
            <a:ext cx="33401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10" b="1" dirty="0">
                <a:solidFill>
                  <a:srgbClr val="FF4C00"/>
                </a:solidFill>
                <a:latin typeface="Arial Bold"/>
                <a:cs typeface="Arial Bold"/>
              </a:rPr>
              <a:t>Au </a:t>
            </a:r>
            <a:r>
              <a:rPr lang="en-CA" sz="1610" b="1" dirty="0" err="1">
                <a:solidFill>
                  <a:srgbClr val="FF4C00"/>
                </a:solidFill>
                <a:latin typeface="Arial Bold"/>
                <a:cs typeface="Arial Bold"/>
              </a:rPr>
              <a:t>survol</a:t>
            </a:r>
            <a:endParaRPr lang="en-CA" sz="1610" b="1" dirty="0">
              <a:solidFill>
                <a:srgbClr val="FF4C00"/>
              </a:solidFill>
              <a:latin typeface="Arial Bold"/>
              <a:cs typeface="Arial Bold"/>
            </a:endParaRPr>
          </a:p>
          <a:p>
            <a:pPr>
              <a:lnSpc>
                <a:spcPts val="1840"/>
              </a:lnSpc>
            </a:pPr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39952" y="3356992"/>
            <a:ext cx="129614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Paramétrer l</a:t>
            </a:r>
            <a:r>
              <a:rPr lang="en-CA" sz="380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affichage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44824"/>
            <a:ext cx="8756043" cy="40324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10100" y="2463800"/>
            <a:ext cx="45339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5 - Les articles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Créer un article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1811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6002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Articles &gt; Ajouter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60848"/>
            <a:ext cx="6552728" cy="41293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Mettre</a:t>
            </a:r>
            <a:r>
              <a:rPr lang="en-CA" sz="3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en</a:t>
            </a:r>
            <a:r>
              <a:rPr lang="en-CA" sz="3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forme</a:t>
            </a:r>
            <a:r>
              <a:rPr lang="en-CA" sz="3800" dirty="0">
                <a:solidFill>
                  <a:srgbClr val="000000"/>
                </a:solidFill>
                <a:latin typeface="Arial"/>
                <a:cs typeface="Arial"/>
              </a:rPr>
              <a:t> le 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contenu</a:t>
            </a:r>
            <a:endParaRPr lang="en-CA" sz="3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4370"/>
              </a:lnSpc>
            </a:pPr>
            <a:endParaRPr lang="en-CA" sz="38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2573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663700"/>
            <a:ext cx="7374135" cy="147476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 dirty="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 dirty="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Articles &gt;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Ajouter</a:t>
            </a: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Il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faut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utiliser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l’éditeur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WYSIWYG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afin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de metre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en</a:t>
            </a: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Forme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vos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articles</a:t>
            </a:r>
          </a:p>
          <a:p>
            <a:pPr>
              <a:lnSpc>
                <a:spcPts val="2300"/>
              </a:lnSpc>
            </a:pPr>
            <a:endParaRPr lang="en-CA" sz="2000" dirty="0">
              <a:solidFill>
                <a:srgbClr val="000000"/>
              </a:solidFill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546100" y="3743796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Insérer</a:t>
            </a:r>
            <a:r>
              <a:rPr lang="en-CA" sz="3800" dirty="0">
                <a:solidFill>
                  <a:srgbClr val="000000"/>
                </a:solidFill>
                <a:latin typeface="Arial"/>
                <a:cs typeface="Arial"/>
              </a:rPr>
              <a:t> des images et des liens</a:t>
            </a:r>
          </a:p>
          <a:p>
            <a:pPr>
              <a:lnSpc>
                <a:spcPts val="4370"/>
              </a:lnSpc>
            </a:pPr>
            <a:endParaRPr lang="en-CA" sz="3800" dirty="0">
              <a:solidFill>
                <a:srgbClr val="000000"/>
              </a:solidFill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546100" y="4493096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1003300" y="4912196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Articles &gt; Ajouter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4152900" y="5242396"/>
            <a:ext cx="4991100" cy="19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1000">
                <a:solidFill>
                  <a:srgbClr val="000000"/>
                </a:solidFill>
                <a:latin typeface="Arial"/>
                <a:cs typeface="Arial"/>
              </a:rPr>
              <a:t>Images</a:t>
            </a:r>
          </a:p>
          <a:p>
            <a:pPr>
              <a:lnSpc>
                <a:spcPts val="1150"/>
              </a:lnSpc>
            </a:pPr>
            <a:endParaRPr lang="en-CA" sz="1000">
              <a:solidFill>
                <a:srgbClr val="000000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152900" y="5470996"/>
            <a:ext cx="4991100" cy="19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1000">
                <a:solidFill>
                  <a:srgbClr val="000000"/>
                </a:solidFill>
                <a:latin typeface="Arial"/>
                <a:cs typeface="Arial"/>
              </a:rPr>
              <a:t>Vidéo</a:t>
            </a:r>
          </a:p>
          <a:p>
            <a:pPr>
              <a:lnSpc>
                <a:spcPts val="1150"/>
              </a:lnSpc>
            </a:pPr>
            <a:endParaRPr lang="en-CA" sz="1000">
              <a:solidFill>
                <a:srgbClr val="000000"/>
              </a:solidFill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4152900" y="5623396"/>
            <a:ext cx="49911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000">
                <a:solidFill>
                  <a:srgbClr val="000000"/>
                </a:solidFill>
                <a:latin typeface="Arial"/>
                <a:cs typeface="Arial"/>
              </a:rPr>
              <a:t>Fichiers musicaux</a:t>
            </a:r>
            <a:br>
              <a:rPr lang="en-CA" sz="1000">
                <a:solidFill>
                  <a:srgbClr val="000000"/>
                </a:solidFill>
                <a:latin typeface="Times New Roman"/>
              </a:rPr>
            </a:br>
            <a:r>
              <a:rPr lang="en-CA" sz="1000">
                <a:solidFill>
                  <a:srgbClr val="000000"/>
                </a:solidFill>
                <a:latin typeface="Arial"/>
                <a:cs typeface="Arial"/>
              </a:rPr>
              <a:t>Divers (.doc, .xls, …</a:t>
            </a:r>
          </a:p>
          <a:p>
            <a:pPr>
              <a:lnSpc>
                <a:spcPts val="1800"/>
              </a:lnSpc>
            </a:pPr>
            <a:endParaRPr lang="en-CA" sz="1000">
              <a:solidFill>
                <a:srgbClr val="000000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5313833"/>
            <a:ext cx="1914525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Lier un article à une catégorie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5367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955800"/>
            <a:ext cx="7807907" cy="35394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 dirty="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 dirty="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Articles &gt;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Ajouter</a:t>
            </a: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On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peut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lier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un article à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une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ou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plusieurs</a:t>
            </a:r>
            <a:r>
              <a:rPr lang="en-CA" sz="1900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CA" sz="1900" spc="-10" dirty="0" err="1">
                <a:solidFill>
                  <a:srgbClr val="000000"/>
                </a:solidFill>
                <a:latin typeface="Courier New"/>
                <a:cs typeface="Courier New"/>
              </a:rPr>
              <a:t>catégories</a:t>
            </a:r>
            <a:endParaRPr lang="en-CA" sz="190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lnSpc>
                <a:spcPts val="2300"/>
              </a:lnSpc>
            </a:pPr>
            <a:endParaRPr lang="en-CA" sz="2000" dirty="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359664"/>
            <a:ext cx="3495675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Ajouter des mots clés à un article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473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8796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Articles &gt; Ajouter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336800"/>
            <a:ext cx="3495675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7500" y="1778000"/>
            <a:ext cx="7556500" cy="154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6 - Les fonctions avancées</a:t>
            </a:r>
            <a:br>
              <a:rPr lang="en-CA" sz="4400">
                <a:solidFill>
                  <a:srgbClr val="000000"/>
                </a:solidFill>
                <a:latin typeface="Times New Roman"/>
              </a:rPr>
            </a:b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des articles</a:t>
            </a:r>
          </a:p>
          <a:p>
            <a:pPr>
              <a:lnSpc>
                <a:spcPts val="520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266700"/>
            <a:ext cx="8597900" cy="1333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Autoriser les commentaires et les</a:t>
            </a:r>
            <a:br>
              <a:rPr lang="en-CA" sz="3800">
                <a:solidFill>
                  <a:srgbClr val="000000"/>
                </a:solidFill>
                <a:latin typeface="Times New Roman"/>
              </a:rPr>
            </a:b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notifications</a:t>
            </a:r>
          </a:p>
          <a:p>
            <a:pPr>
              <a:lnSpc>
                <a:spcPts val="450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0500" y="1651000"/>
            <a:ext cx="8953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7700" y="2070100"/>
            <a:ext cx="8496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Réglages &gt; Discussion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59" y="2348880"/>
            <a:ext cx="6290382" cy="40551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2654300" y="2463800"/>
            <a:ext cx="64897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1 - Principes généraux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229100" y="3568700"/>
            <a:ext cx="49149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040" spc="-10">
                <a:solidFill>
                  <a:srgbClr val="000000"/>
                </a:solidFill>
                <a:latin typeface="Arial"/>
                <a:cs typeface="Arial"/>
              </a:rPr>
              <a:t>Un blog, un site, quelle</a:t>
            </a:r>
          </a:p>
          <a:p>
            <a:pPr>
              <a:lnSpc>
                <a:spcPts val="3680"/>
              </a:lnSpc>
            </a:pPr>
            <a:endParaRPr lang="en-CA" sz="32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35700" y="4051300"/>
            <a:ext cx="29083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040" spc="-10">
                <a:solidFill>
                  <a:srgbClr val="000000"/>
                </a:solidFill>
                <a:latin typeface="Arial"/>
                <a:cs typeface="Arial"/>
              </a:rPr>
              <a:t>différence ?</a:t>
            </a:r>
          </a:p>
          <a:p>
            <a:pPr>
              <a:lnSpc>
                <a:spcPts val="3680"/>
              </a:lnSpc>
            </a:pPr>
            <a:endParaRPr lang="en-CA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266700"/>
            <a:ext cx="8597900" cy="1333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Ajouter un mot de passe pour lire</a:t>
            </a:r>
            <a:br>
              <a:rPr lang="en-CA" sz="3800">
                <a:solidFill>
                  <a:srgbClr val="000000"/>
                </a:solidFill>
                <a:latin typeface="Times New Roman"/>
              </a:rPr>
            </a:b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CA" sz="380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article</a:t>
            </a:r>
          </a:p>
          <a:p>
            <a:pPr>
              <a:lnSpc>
                <a:spcPts val="450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5367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9558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Articles &gt; Modifier lʼarticle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325344"/>
            <a:ext cx="7853759" cy="39414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48264" y="2780928"/>
            <a:ext cx="1512168" cy="23042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100" y="2463800"/>
            <a:ext cx="59309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7 - Gérer les articles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Lister les articles et la recherche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 dirty="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 dirty="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279" spc="-10" dirty="0" err="1">
                <a:solidFill>
                  <a:srgbClr val="000000"/>
                </a:solidFill>
                <a:latin typeface="Arial"/>
                <a:cs typeface="Arial"/>
              </a:rPr>
              <a:t>Dans</a:t>
            </a:r>
            <a:r>
              <a:rPr lang="en-CA" sz="2279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279" spc="-10" dirty="0" err="1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CA" sz="2279" spc="-10" dirty="0" err="1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 dirty="0" err="1">
                <a:solidFill>
                  <a:srgbClr val="000000"/>
                </a:solidFill>
                <a:latin typeface="Arial"/>
                <a:cs typeface="Arial"/>
              </a:rPr>
              <a:t>administration</a:t>
            </a:r>
            <a:r>
              <a:rPr lang="en-CA" sz="2279" spc="-10" dirty="0">
                <a:solidFill>
                  <a:srgbClr val="000000"/>
                </a:solidFill>
                <a:latin typeface="Arial"/>
                <a:cs typeface="Arial"/>
              </a:rPr>
              <a:t> :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20701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Articles &gt; Articles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51100"/>
            <a:ext cx="7566721" cy="382220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776537"/>
            <a:ext cx="5362575" cy="2600325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46100" y="266700"/>
            <a:ext cx="8597900" cy="1333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Modifier, afficher et supprimer un</a:t>
            </a:r>
            <a:br>
              <a:rPr lang="en-CA" sz="3800">
                <a:solidFill>
                  <a:srgbClr val="000000"/>
                </a:solidFill>
                <a:latin typeface="Times New Roman"/>
              </a:rPr>
            </a:b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article</a:t>
            </a:r>
          </a:p>
          <a:p>
            <a:pPr>
              <a:lnSpc>
                <a:spcPts val="450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20701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Articles &gt; Articles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452320" y="4076699"/>
            <a:ext cx="1584176" cy="4616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10" b="1" dirty="0">
                <a:solidFill>
                  <a:srgbClr val="FF4C00"/>
                </a:solidFill>
                <a:latin typeface="Arial Bold"/>
                <a:cs typeface="Arial Bold"/>
              </a:rPr>
              <a:t>Au </a:t>
            </a:r>
            <a:r>
              <a:rPr lang="en-CA" sz="1610" b="1" dirty="0" err="1">
                <a:solidFill>
                  <a:srgbClr val="FF4C00"/>
                </a:solidFill>
                <a:latin typeface="Arial Bold"/>
                <a:cs typeface="Arial Bold"/>
              </a:rPr>
              <a:t>survol</a:t>
            </a:r>
            <a:endParaRPr lang="en-CA" sz="1610" b="1" dirty="0">
              <a:solidFill>
                <a:srgbClr val="FF4C00"/>
              </a:solidFill>
              <a:latin typeface="Arial Bold"/>
              <a:cs typeface="Arial Bold"/>
            </a:endParaRPr>
          </a:p>
          <a:p>
            <a:pPr>
              <a:lnSpc>
                <a:spcPts val="1840"/>
              </a:lnSpc>
            </a:pPr>
            <a:endParaRPr lang="en-CA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Afficher en page d</a:t>
            </a:r>
            <a:r>
              <a:rPr lang="en-CA" sz="380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accueil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38300"/>
            <a:ext cx="2362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14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  Dans l</a:t>
            </a:r>
            <a:r>
              <a:rPr lang="en-CA" sz="140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37100" y="1638300"/>
            <a:ext cx="2362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14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  Dans l</a:t>
            </a:r>
            <a:r>
              <a:rPr lang="en-CA" sz="140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3300" y="1879600"/>
            <a:ext cx="31496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139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13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139" spc="-10">
                <a:solidFill>
                  <a:srgbClr val="000000"/>
                </a:solidFill>
                <a:latin typeface="Courier New"/>
                <a:cs typeface="Courier New"/>
              </a:rPr>
              <a:t>  Articles &gt; Modifier lʼarticle</a:t>
            </a:r>
          </a:p>
          <a:p>
            <a:pPr>
              <a:lnSpc>
                <a:spcPts val="1380"/>
              </a:lnSpc>
            </a:pPr>
            <a:endParaRPr lang="en-CA" sz="1139" spc="-1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94300" y="1879600"/>
            <a:ext cx="35687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139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13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139" spc="-10">
                <a:solidFill>
                  <a:srgbClr val="000000"/>
                </a:solidFill>
                <a:latin typeface="Courier New"/>
                <a:cs typeface="Courier New"/>
              </a:rPr>
              <a:t>  Articles &gt; Articles &gt; Modification</a:t>
            </a:r>
          </a:p>
          <a:p>
            <a:pPr>
              <a:lnSpc>
                <a:spcPts val="1380"/>
              </a:lnSpc>
            </a:pPr>
            <a:endParaRPr lang="en-CA" sz="1139" spc="-1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73700" y="2082800"/>
            <a:ext cx="36703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139" spc="-10">
                <a:solidFill>
                  <a:srgbClr val="000000"/>
                </a:solidFill>
                <a:latin typeface="Courier New"/>
                <a:cs typeface="Courier New"/>
              </a:rPr>
              <a:t>rapide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209800"/>
            <a:ext cx="2212193" cy="33401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69" y="2996952"/>
            <a:ext cx="5140855" cy="138467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300" y="2463800"/>
            <a:ext cx="82677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8 - Gérer les mots clefs (tags)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266700"/>
            <a:ext cx="8597900" cy="1333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Ajouter, modifier et supprimer les</a:t>
            </a:r>
            <a:br>
              <a:rPr lang="en-CA" sz="3800">
                <a:solidFill>
                  <a:srgbClr val="000000"/>
                </a:solidFill>
                <a:latin typeface="Times New Roman"/>
              </a:rPr>
            </a:b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mots clés</a:t>
            </a:r>
          </a:p>
          <a:p>
            <a:pPr>
              <a:lnSpc>
                <a:spcPts val="450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20701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Articles &gt; Mots-clefs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538732"/>
            <a:ext cx="7164288" cy="337318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3454400" y="2463800"/>
            <a:ext cx="5689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9 - Gérer les média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71700" y="3556000"/>
            <a:ext cx="69723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CA" sz="2720" spc="-10">
                <a:solidFill>
                  <a:srgbClr val="000000"/>
                </a:solidFill>
                <a:latin typeface="Arial"/>
                <a:cs typeface="Arial"/>
              </a:rPr>
              <a:t>Images, vidéos, fichiers musicaux,</a:t>
            </a:r>
            <a:br>
              <a:rPr lang="en-CA" sz="3200">
                <a:solidFill>
                  <a:srgbClr val="000000"/>
                </a:solidFill>
                <a:latin typeface="Times New Roman"/>
              </a:rPr>
            </a:br>
            <a:r>
              <a:rPr lang="en-CA" sz="2720" spc="-30">
                <a:solidFill>
                  <a:srgbClr val="000000"/>
                </a:solidFill>
                <a:latin typeface="Arial"/>
                <a:cs typeface="Arial"/>
              </a:rPr>
              <a:t>…</a:t>
            </a:r>
          </a:p>
          <a:p>
            <a:pPr>
              <a:lnSpc>
                <a:spcPts val="3800"/>
              </a:lnSpc>
            </a:pPr>
            <a:endParaRPr lang="en-CA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La bibliothèque de média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7721302" cy="40867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3275856" y="2463800"/>
            <a:ext cx="5302734" cy="13080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 dirty="0">
                <a:solidFill>
                  <a:srgbClr val="000000"/>
                </a:solidFill>
                <a:latin typeface="Arial"/>
                <a:cs typeface="Arial"/>
              </a:rPr>
              <a:t>10 - </a:t>
            </a:r>
            <a:r>
              <a:rPr lang="en-CA" sz="4400" dirty="0" err="1">
                <a:solidFill>
                  <a:srgbClr val="000000"/>
                </a:solidFill>
                <a:latin typeface="Arial"/>
                <a:cs typeface="Arial"/>
              </a:rPr>
              <a:t>Gérer</a:t>
            </a:r>
            <a:r>
              <a:rPr lang="en-CA" sz="4400" dirty="0">
                <a:solidFill>
                  <a:srgbClr val="000000"/>
                </a:solidFill>
                <a:latin typeface="Arial"/>
                <a:cs typeface="Arial"/>
              </a:rPr>
              <a:t> les menus</a:t>
            </a:r>
          </a:p>
          <a:p>
            <a:pPr>
              <a:lnSpc>
                <a:spcPts val="5060"/>
              </a:lnSpc>
            </a:pPr>
            <a:endParaRPr lang="en-CA" sz="4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60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99" y="571500"/>
            <a:ext cx="7610475" cy="5324475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 dirty="0">
                <a:solidFill>
                  <a:srgbClr val="000000"/>
                </a:solidFill>
                <a:latin typeface="Arial"/>
                <a:cs typeface="Arial"/>
              </a:rPr>
              <a:t>1 - 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Principes</a:t>
            </a:r>
            <a:r>
              <a:rPr lang="en-CA" sz="3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généraux</a:t>
            </a:r>
            <a:endParaRPr lang="en-CA" sz="3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4370"/>
              </a:lnSpc>
            </a:pPr>
            <a:endParaRPr lang="en-CA" sz="38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4076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0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14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  Un blog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854200"/>
            <a:ext cx="3619500" cy="698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139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13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139" spc="-10">
                <a:solidFill>
                  <a:srgbClr val="000000"/>
                </a:solidFill>
                <a:latin typeface="Arial"/>
                <a:cs typeface="Arial"/>
              </a:rPr>
              <a:t>  Articles ou billets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139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13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139" spc="-10">
                <a:solidFill>
                  <a:srgbClr val="000000"/>
                </a:solidFill>
                <a:latin typeface="Arial"/>
                <a:cs typeface="Arial"/>
              </a:rPr>
              <a:t>  Commentaires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139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13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139" spc="-10">
                <a:solidFill>
                  <a:srgbClr val="000000"/>
                </a:solidFill>
                <a:latin typeface="Arial"/>
                <a:cs typeface="Arial"/>
              </a:rPr>
              <a:t>  Pages</a:t>
            </a:r>
          </a:p>
          <a:p>
            <a:pPr>
              <a:lnSpc>
                <a:spcPts val="174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90700" y="3403600"/>
            <a:ext cx="2832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00">
                <a:solidFill>
                  <a:srgbClr val="FEFFFE"/>
                </a:solidFill>
                <a:latin typeface="Arial"/>
                <a:cs typeface="Arial"/>
              </a:rPr>
              <a:t>Entête et menu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27300" y="3975100"/>
            <a:ext cx="2095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00" dirty="0">
                <a:solidFill>
                  <a:srgbClr val="FEFFFE"/>
                </a:solidFill>
                <a:latin typeface="Arial"/>
                <a:cs typeface="Arial"/>
              </a:rPr>
              <a:t>Article n</a:t>
            </a:r>
          </a:p>
          <a:p>
            <a:pPr>
              <a:lnSpc>
                <a:spcPts val="1610"/>
              </a:lnSpc>
            </a:pPr>
            <a:endParaRPr lang="en-CA" sz="1400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50900" y="4584700"/>
            <a:ext cx="3771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  <a:tabLst>
                <a:tab pos="1587500" algn="l"/>
              </a:tabLst>
            </a:pPr>
            <a:r>
              <a:rPr lang="en-CA" sz="1400">
                <a:solidFill>
                  <a:srgbClr val="FEFFFE"/>
                </a:solidFill>
                <a:latin typeface="Arial"/>
                <a:cs typeface="Arial"/>
              </a:rPr>
              <a:t>Widgets	Article n-1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51100" y="5194300"/>
            <a:ext cx="217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00">
                <a:solidFill>
                  <a:srgbClr val="FEFFFE"/>
                </a:solidFill>
                <a:latin typeface="Arial"/>
                <a:cs typeface="Arial"/>
              </a:rPr>
              <a:t>Article n-2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93900" y="5918200"/>
            <a:ext cx="2628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Extensions ou plugins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37100" y="1651000"/>
            <a:ext cx="4292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0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14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  Un site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94300" y="1892300"/>
            <a:ext cx="3835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139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13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139" spc="-10">
                <a:solidFill>
                  <a:srgbClr val="000000"/>
                </a:solidFill>
                <a:latin typeface="Arial"/>
                <a:cs typeface="Arial"/>
              </a:rPr>
              <a:t>  Pages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94300" y="2120900"/>
            <a:ext cx="3835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139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13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139" spc="-10">
                <a:solidFill>
                  <a:srgbClr val="000000"/>
                </a:solidFill>
                <a:latin typeface="Arial"/>
                <a:cs typeface="Arial"/>
              </a:rPr>
              <a:t>  Blocs de contenu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29300" y="3098800"/>
            <a:ext cx="3200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00">
                <a:solidFill>
                  <a:srgbClr val="FEFFFE"/>
                </a:solidFill>
                <a:latin typeface="Arial"/>
                <a:cs typeface="Arial"/>
              </a:rPr>
              <a:t>Entête et menu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84900" y="3822700"/>
            <a:ext cx="2844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00">
                <a:solidFill>
                  <a:srgbClr val="FEFFFE"/>
                </a:solidFill>
                <a:latin typeface="Arial"/>
                <a:cs typeface="Arial"/>
              </a:rPr>
              <a:t>Bloc de contenu 1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914900" y="4406900"/>
            <a:ext cx="4114800" cy="520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193800">
              <a:lnSpc>
                <a:spcPts val="1800"/>
              </a:lnSpc>
              <a:tabLst>
                <a:tab pos="2400300" algn="l"/>
              </a:tabLst>
            </a:pPr>
            <a:r>
              <a:rPr lang="en-CA" sz="1400">
                <a:solidFill>
                  <a:srgbClr val="FEFFFE"/>
                </a:solidFill>
                <a:latin typeface="Arial"/>
                <a:cs typeface="Arial"/>
              </a:rPr>
              <a:t>Bloc	Bloc</a:t>
            </a:r>
            <a:br>
              <a:rPr lang="en-CA" sz="1400">
                <a:solidFill>
                  <a:srgbClr val="000000"/>
                </a:solidFill>
                <a:latin typeface="Times New Roman"/>
              </a:rPr>
            </a:br>
            <a:r>
              <a:rPr lang="en-CA" sz="1400">
                <a:solidFill>
                  <a:srgbClr val="FEFFFE"/>
                </a:solidFill>
                <a:latin typeface="Arial"/>
                <a:cs typeface="Arial"/>
              </a:rPr>
              <a:t>Menu 2</a:t>
            </a:r>
          </a:p>
          <a:p>
            <a:pPr>
              <a:lnSpc>
                <a:spcPts val="180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84900" y="5270500"/>
            <a:ext cx="2844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00">
                <a:solidFill>
                  <a:srgbClr val="FEFFFE"/>
                </a:solidFill>
                <a:latin typeface="Arial"/>
                <a:cs typeface="Arial"/>
              </a:rPr>
              <a:t>Bloc de contenu 1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Organisation des menus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2573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Dans l</a:t>
            </a:r>
            <a:r>
              <a:rPr lang="en-CA" sz="2279" spc="-1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administration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6637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Courier New"/>
                <a:cs typeface="Courier New"/>
              </a:rPr>
              <a:t> Apparence &gt; Menus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32" y="2014988"/>
            <a:ext cx="7292131" cy="476102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Visualiser et accéder aux articles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79700" y="1422400"/>
            <a:ext cx="6464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Par catégorie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36900" y="1828800"/>
            <a:ext cx="60071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CA" sz="20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20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Reprend toute la liste des catégories et les</a:t>
            </a:r>
            <a:br>
              <a:rPr lang="en-CA" sz="2000">
                <a:solidFill>
                  <a:srgbClr val="000000"/>
                </a:solidFill>
                <a:latin typeface="Times New Roman"/>
              </a:rPr>
            </a:b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	sous-catégories</a:t>
            </a:r>
          </a:p>
          <a:p>
            <a:pPr>
              <a:lnSpc>
                <a:spcPts val="24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79700" y="2971800"/>
            <a:ext cx="6464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Par mots clés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36900" y="3327400"/>
            <a:ext cx="60071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0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20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Affiche la liste des mots clés des articles</a:t>
            </a:r>
            <a:br>
              <a:rPr lang="en-CA" sz="2000">
                <a:solidFill>
                  <a:srgbClr val="000000"/>
                </a:solidFill>
                <a:latin typeface="Times New Roman"/>
              </a:rPr>
            </a:br>
            <a:r>
              <a:rPr lang="en-CA" sz="20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20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Plus un mot clé est repris, plus il sera gros</a:t>
            </a:r>
          </a:p>
          <a:p>
            <a:pPr>
              <a:lnSpc>
                <a:spcPts val="29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79700" y="4508500"/>
            <a:ext cx="6464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Par calendrier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36900" y="4927600"/>
            <a:ext cx="6007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20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Présente le calendrier de publication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79700" y="5676900"/>
            <a:ext cx="6464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Par archive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36900" y="6083300"/>
            <a:ext cx="60071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CA" sz="20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20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Présente les articles selon les dates de</a:t>
            </a:r>
            <a:br>
              <a:rPr lang="en-CA" sz="2000">
                <a:solidFill>
                  <a:srgbClr val="000000"/>
                </a:solidFill>
                <a:latin typeface="Times New Roman"/>
              </a:rPr>
            </a:b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	publication</a:t>
            </a:r>
          </a:p>
          <a:p>
            <a:pPr>
              <a:lnSpc>
                <a:spcPts val="24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51000"/>
            <a:ext cx="1943100" cy="50196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Visualiser et accéder aux articles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4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400">
                <a:solidFill>
                  <a:srgbClr val="000000"/>
                </a:solidFill>
                <a:latin typeface="Arial"/>
                <a:cs typeface="Arial"/>
              </a:rPr>
              <a:t> Par le menu de navigation principale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08200"/>
            <a:ext cx="7995228" cy="475049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Autoriser les commentaires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791897" cy="51531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3728" y="2060848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123728" y="3645024"/>
            <a:ext cx="2952328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Autoriser les commentaires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95400"/>
            <a:ext cx="8493299" cy="50741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2924944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08386" y="3933056"/>
            <a:ext cx="398795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959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Ajouter un commentaire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4116512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0" dirty="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400" dirty="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00" dirty="0" err="1">
                <a:solidFill>
                  <a:srgbClr val="000000"/>
                </a:solidFill>
                <a:latin typeface="Arial"/>
                <a:cs typeface="Arial"/>
              </a:rPr>
              <a:t>Gestion</a:t>
            </a:r>
            <a:r>
              <a:rPr lang="en-CA" sz="2400" dirty="0">
                <a:solidFill>
                  <a:srgbClr val="000000"/>
                </a:solidFill>
                <a:latin typeface="Arial"/>
                <a:cs typeface="Arial"/>
              </a:rPr>
              <a:t> des </a:t>
            </a:r>
            <a:r>
              <a:rPr lang="en-CA" sz="2400" dirty="0" err="1">
                <a:solidFill>
                  <a:srgbClr val="000000"/>
                </a:solidFill>
                <a:latin typeface="Arial"/>
                <a:cs typeface="Arial"/>
              </a:rPr>
              <a:t>commentaires</a:t>
            </a:r>
            <a:endParaRPr lang="en-CA" sz="2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25146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860" spc="-10" dirty="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860" spc="-10" dirty="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860" spc="-10" dirty="0">
                <a:solidFill>
                  <a:srgbClr val="000000"/>
                </a:solidFill>
                <a:latin typeface="Arial"/>
                <a:cs typeface="Arial"/>
              </a:rPr>
              <a:t> Modifier </a:t>
            </a:r>
            <a:r>
              <a:rPr lang="en-CA" sz="1860" spc="-10" dirty="0" err="1">
                <a:solidFill>
                  <a:srgbClr val="000000"/>
                </a:solidFill>
                <a:latin typeface="Arial"/>
                <a:cs typeface="Arial"/>
              </a:rPr>
              <a:t>l’article</a:t>
            </a:r>
            <a:endParaRPr lang="en-CA" sz="1860" spc="-1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sz="20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3300" y="2832100"/>
            <a:ext cx="2419573" cy="107721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1860" spc="-10" dirty="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860" spc="-10" dirty="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860" spc="-10" dirty="0">
                <a:solidFill>
                  <a:srgbClr val="000000"/>
                </a:solidFill>
                <a:latin typeface="Arial"/>
                <a:cs typeface="Arial"/>
              </a:rPr>
              <a:t> options de </a:t>
            </a:r>
            <a:r>
              <a:rPr lang="en-CA" sz="1860" spc="-10" dirty="0" err="1">
                <a:solidFill>
                  <a:srgbClr val="000000"/>
                </a:solidFill>
                <a:latin typeface="Arial"/>
                <a:cs typeface="Arial"/>
              </a:rPr>
              <a:t>l’écran</a:t>
            </a:r>
            <a:br>
              <a:rPr lang="en-CA" sz="2000" dirty="0">
                <a:solidFill>
                  <a:srgbClr val="000000"/>
                </a:solidFill>
                <a:latin typeface="Times New Roman"/>
              </a:rPr>
            </a:br>
            <a:r>
              <a:rPr lang="en-CA" sz="1860" spc="-10" dirty="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860" spc="-10" dirty="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86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860" spc="-10" dirty="0" err="1">
                <a:solidFill>
                  <a:srgbClr val="000000"/>
                </a:solidFill>
                <a:latin typeface="Arial"/>
                <a:cs typeface="Arial"/>
              </a:rPr>
              <a:t>réglages</a:t>
            </a:r>
            <a:r>
              <a:rPr lang="en-CA" sz="1860" spc="-10" dirty="0">
                <a:solidFill>
                  <a:srgbClr val="000000"/>
                </a:solidFill>
                <a:latin typeface="Arial"/>
                <a:cs typeface="Arial"/>
              </a:rPr>
              <a:t>/discussion</a:t>
            </a:r>
          </a:p>
          <a:p>
            <a:pPr>
              <a:lnSpc>
                <a:spcPts val="2800"/>
              </a:lnSpc>
            </a:pPr>
            <a:endParaRPr lang="en-CA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6600" y="2463800"/>
            <a:ext cx="4597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12 - Les pages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Différence entre page et article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36700" y="2032000"/>
            <a:ext cx="7607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Les pages :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93900" y="2451100"/>
            <a:ext cx="7150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Arial"/>
                <a:cs typeface="Arial"/>
              </a:rPr>
              <a:t> Sont statiques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3900" y="2781300"/>
            <a:ext cx="7150100" cy="1092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  <a:tabLst>
                <a:tab pos="279400" algn="l"/>
              </a:tabLst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Arial"/>
                <a:cs typeface="Arial"/>
              </a:rPr>
              <a:t> Sont indépendantes du temps et de la chronologie</a:t>
            </a:r>
            <a:br>
              <a:rPr lang="en-CA" sz="2000">
                <a:solidFill>
                  <a:srgbClr val="000000"/>
                </a:solidFill>
                <a:latin typeface="Times New Roman"/>
              </a:rPr>
            </a:b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Arial"/>
                <a:cs typeface="Arial"/>
              </a:rPr>
              <a:t> Permettent de présenter un contenu statique (CV,</a:t>
            </a:r>
            <a:br>
              <a:rPr lang="en-CA" sz="2000">
                <a:solidFill>
                  <a:srgbClr val="000000"/>
                </a:solidFill>
                <a:latin typeface="Times New Roman"/>
              </a:rPr>
            </a:br>
            <a:r>
              <a:rPr lang="en-CA" sz="1900" spc="-10">
                <a:solidFill>
                  <a:srgbClr val="000000"/>
                </a:solidFill>
                <a:latin typeface="Arial"/>
                <a:cs typeface="Arial"/>
              </a:rPr>
              <a:t>	portfolio, mentions légales…)</a:t>
            </a:r>
          </a:p>
          <a:p>
            <a:pPr>
              <a:lnSpc>
                <a:spcPts val="265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6700" y="4241800"/>
            <a:ext cx="7607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Les articles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93900" y="4597400"/>
            <a:ext cx="71501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0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20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Permettent de publier des actualités</a:t>
            </a:r>
            <a:br>
              <a:rPr lang="en-CA" sz="2000">
                <a:solidFill>
                  <a:srgbClr val="000000"/>
                </a:solidFill>
                <a:latin typeface="Times New Roman"/>
              </a:rPr>
            </a:br>
            <a:r>
              <a:rPr lang="en-CA" sz="20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20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000">
                <a:solidFill>
                  <a:srgbClr val="000000"/>
                </a:solidFill>
                <a:latin typeface="Arial"/>
                <a:cs typeface="Arial"/>
              </a:rPr>
              <a:t> Sont affichées par date de publication</a:t>
            </a:r>
          </a:p>
          <a:p>
            <a:pPr>
              <a:lnSpc>
                <a:spcPts val="29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Créer des pages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12776"/>
            <a:ext cx="7471196" cy="47421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Utiliser les modèles de page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04864"/>
            <a:ext cx="3514725" cy="3286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1 - Principes généraux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4076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0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14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  Un blog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1892300"/>
            <a:ext cx="3619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Blog BD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3300" y="2082800"/>
            <a:ext cx="36195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Blog Humoristique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Blog d'entreprise</a:t>
            </a:r>
          </a:p>
          <a:p>
            <a:pPr>
              <a:lnSpc>
                <a:spcPts val="170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3300" y="2552700"/>
            <a:ext cx="3619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Blog de connaissance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5900" y="2755900"/>
            <a:ext cx="31369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190500" algn="l"/>
              </a:tabLst>
            </a:pPr>
            <a:r>
              <a:rPr lang="en-CA" sz="930" spc="-20">
                <a:solidFill>
                  <a:srgbClr val="D5D7FF"/>
                </a:solidFill>
                <a:latin typeface="Arial"/>
                <a:cs typeface="Arial"/>
              </a:rPr>
              <a:t>• </a:t>
            </a:r>
            <a:r>
              <a:rPr lang="en-CA" sz="930" spc="-10">
                <a:solidFill>
                  <a:srgbClr val="000000"/>
                </a:solidFill>
                <a:latin typeface="Arial"/>
                <a:cs typeface="Arial"/>
              </a:rPr>
              <a:t>	les blogs professionnels,</a:t>
            </a:r>
          </a:p>
          <a:p>
            <a:pPr>
              <a:lnSpc>
                <a:spcPts val="1150"/>
              </a:lnSpc>
            </a:pPr>
            <a:endParaRPr lang="en-CA" sz="10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85900" y="2946400"/>
            <a:ext cx="31369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190500" algn="l"/>
              </a:tabLst>
            </a:pPr>
            <a:r>
              <a:rPr lang="en-CA" sz="930" spc="-20">
                <a:solidFill>
                  <a:srgbClr val="D5D7FF"/>
                </a:solidFill>
                <a:latin typeface="Arial"/>
                <a:cs typeface="Arial"/>
              </a:rPr>
              <a:t>• </a:t>
            </a:r>
            <a:r>
              <a:rPr lang="en-CA" sz="930" spc="-10">
                <a:solidFill>
                  <a:srgbClr val="000000"/>
                </a:solidFill>
                <a:latin typeface="Arial"/>
                <a:cs typeface="Arial"/>
              </a:rPr>
              <a:t>	les blogs d'expert,</a:t>
            </a:r>
          </a:p>
          <a:p>
            <a:pPr>
              <a:lnSpc>
                <a:spcPts val="1150"/>
              </a:lnSpc>
            </a:pPr>
            <a:endParaRPr lang="en-CA" sz="10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5900" y="3124200"/>
            <a:ext cx="31369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190500" algn="l"/>
              </a:tabLst>
            </a:pPr>
            <a:r>
              <a:rPr lang="en-CA" sz="930" spc="-20">
                <a:solidFill>
                  <a:srgbClr val="D5D7FF"/>
                </a:solidFill>
                <a:latin typeface="Arial"/>
                <a:cs typeface="Arial"/>
              </a:rPr>
              <a:t>• </a:t>
            </a:r>
            <a:r>
              <a:rPr lang="en-CA" sz="930" spc="-10">
                <a:solidFill>
                  <a:srgbClr val="000000"/>
                </a:solidFill>
                <a:latin typeface="Arial"/>
                <a:cs typeface="Arial"/>
              </a:rPr>
              <a:t>	les blogs scientifiques,</a:t>
            </a:r>
          </a:p>
          <a:p>
            <a:pPr>
              <a:lnSpc>
                <a:spcPts val="1150"/>
              </a:lnSpc>
            </a:pPr>
            <a:endParaRPr lang="en-CA" sz="10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85900" y="3314700"/>
            <a:ext cx="31369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190500" algn="l"/>
              </a:tabLst>
            </a:pPr>
            <a:r>
              <a:rPr lang="en-CA" sz="930" spc="-20">
                <a:solidFill>
                  <a:srgbClr val="D5D7FF"/>
                </a:solidFill>
                <a:latin typeface="Arial"/>
                <a:cs typeface="Arial"/>
              </a:rPr>
              <a:t>• </a:t>
            </a:r>
            <a:r>
              <a:rPr lang="en-CA" sz="930" spc="-10">
                <a:solidFill>
                  <a:srgbClr val="000000"/>
                </a:solidFill>
                <a:latin typeface="Arial"/>
                <a:cs typeface="Arial"/>
              </a:rPr>
              <a:t>	les blogs éducatifs,</a:t>
            </a:r>
          </a:p>
          <a:p>
            <a:pPr>
              <a:lnSpc>
                <a:spcPts val="1150"/>
              </a:lnSpc>
            </a:pPr>
            <a:endParaRPr lang="en-CA" sz="10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5900" y="3492500"/>
            <a:ext cx="31369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190500" algn="l"/>
              </a:tabLst>
            </a:pPr>
            <a:r>
              <a:rPr lang="en-CA" sz="930" spc="-20">
                <a:solidFill>
                  <a:srgbClr val="D5D7FF"/>
                </a:solidFill>
                <a:latin typeface="Arial"/>
                <a:cs typeface="Arial"/>
              </a:rPr>
              <a:t>• </a:t>
            </a:r>
            <a:r>
              <a:rPr lang="en-CA" sz="930" spc="-10">
                <a:solidFill>
                  <a:srgbClr val="000000"/>
                </a:solidFill>
                <a:latin typeface="Arial"/>
                <a:cs typeface="Arial"/>
              </a:rPr>
              <a:t>	les blogs culturels.</a:t>
            </a:r>
          </a:p>
          <a:p>
            <a:pPr>
              <a:lnSpc>
                <a:spcPts val="1150"/>
              </a:lnSpc>
            </a:pPr>
            <a:endParaRPr lang="en-CA" sz="10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3300" y="3632200"/>
            <a:ext cx="36195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Moblog (blog mobile)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Photoblog ou flog</a:t>
            </a:r>
          </a:p>
          <a:p>
            <a:pPr>
              <a:lnSpc>
                <a:spcPts val="17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3300" y="4089400"/>
            <a:ext cx="36195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Videoblog ou vlog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Picturelog ou plog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Booklog ou blook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Microblogging</a:t>
            </a:r>
          </a:p>
          <a:p>
            <a:pPr>
              <a:lnSpc>
                <a:spcPts val="172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3300" y="4965700"/>
            <a:ext cx="36195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Tumblelog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Texte caché</a:t>
            </a:r>
          </a:p>
          <a:p>
            <a:pPr>
              <a:lnSpc>
                <a:spcPts val="170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737100" y="1651000"/>
            <a:ext cx="4292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0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14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  Un site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94300" y="1892300"/>
            <a:ext cx="3835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Gestion de contenu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cxnSp>
        <p:nvCxnSpPr>
          <p:cNvPr id="19" name="Connecteur droit 18"/>
          <p:cNvCxnSpPr/>
          <p:nvPr/>
        </p:nvCxnSpPr>
        <p:spPr>
          <a:xfrm>
            <a:off x="4211960" y="1651000"/>
            <a:ext cx="0" cy="4082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100" y="548680"/>
            <a:ext cx="8597900" cy="1333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Afficher</a:t>
            </a:r>
            <a:r>
              <a:rPr lang="en-CA" sz="3800" dirty="0">
                <a:solidFill>
                  <a:srgbClr val="000000"/>
                </a:solidFill>
                <a:latin typeface="Arial"/>
                <a:cs typeface="Arial"/>
              </a:rPr>
              <a:t> les pages 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sur</a:t>
            </a:r>
            <a:r>
              <a:rPr lang="en-CA" sz="3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CA" sz="3800" dirty="0" err="1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écran</a:t>
            </a:r>
            <a:br>
              <a:rPr lang="en-CA" sz="3800" dirty="0">
                <a:solidFill>
                  <a:srgbClr val="000000"/>
                </a:solidFill>
                <a:latin typeface="Times New Roman"/>
              </a:rPr>
            </a:b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lang="en-CA" sz="3800" dirty="0" err="1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accueil</a:t>
            </a:r>
            <a:endParaRPr lang="en-CA" sz="3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4500"/>
              </a:lnSpc>
            </a:pPr>
            <a:endParaRPr lang="en-CA" sz="3800" dirty="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1628800"/>
            <a:ext cx="7446557" cy="4680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23728" y="2420888"/>
            <a:ext cx="4032448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46100" y="2794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Gérer les pages : Modifier,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8509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supprimer, rechercher, afficher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622442" cy="47525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3728" y="2420888"/>
            <a:ext cx="42484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555776" y="2996952"/>
            <a:ext cx="252028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699792" y="1844824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6200" y="1778000"/>
            <a:ext cx="7797800" cy="154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CA" sz="4180" spc="-10">
                <a:solidFill>
                  <a:srgbClr val="000000"/>
                </a:solidFill>
                <a:latin typeface="Arial"/>
                <a:cs typeface="Arial"/>
              </a:rPr>
              <a:t>13 - Les widgets de la barre</a:t>
            </a:r>
            <a:br>
              <a:rPr lang="en-CA" sz="4400">
                <a:solidFill>
                  <a:srgbClr val="000000"/>
                </a:solidFill>
                <a:latin typeface="Times New Roman"/>
              </a:rPr>
            </a:br>
            <a:r>
              <a:rPr lang="en-CA" sz="4180" spc="-10">
                <a:solidFill>
                  <a:srgbClr val="000000"/>
                </a:solidFill>
                <a:latin typeface="Arial"/>
                <a:cs typeface="Arial"/>
              </a:rPr>
              <a:t>latérale</a:t>
            </a:r>
          </a:p>
          <a:p>
            <a:pPr>
              <a:lnSpc>
                <a:spcPts val="520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Afficher la barre latérale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588018" cy="47525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Ajouter des éléments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640412" cy="482453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90900" y="2463800"/>
            <a:ext cx="57531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14 - Les utilisateurs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Les règles de droits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pic>
        <p:nvPicPr>
          <p:cNvPr id="65" name="Imag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00" y="1844824"/>
            <a:ext cx="8045119" cy="423383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Gestion des utilisateurs du blog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535336" cy="474357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1003300" y="2463800"/>
            <a:ext cx="81407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15 - Personnalisation du blog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102100" y="3568700"/>
            <a:ext cx="50419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0">
                <a:solidFill>
                  <a:srgbClr val="000000"/>
                </a:solidFill>
                <a:latin typeface="Arial"/>
                <a:cs typeface="Arial"/>
              </a:rPr>
              <a:t>Thèmes, extensions, …</a:t>
            </a:r>
          </a:p>
          <a:p>
            <a:pPr>
              <a:lnSpc>
                <a:spcPts val="3680"/>
              </a:lnSpc>
            </a:pPr>
            <a:endParaRPr lang="en-CA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11324"/>
            <a:ext cx="8892480" cy="11541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Télécharger</a:t>
            </a:r>
            <a:r>
              <a:rPr lang="en-CA" sz="3800" dirty="0">
                <a:solidFill>
                  <a:srgbClr val="000000"/>
                </a:solidFill>
                <a:latin typeface="Arial"/>
                <a:cs typeface="Arial"/>
              </a:rPr>
              <a:t>, installer et utiliser un 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thème</a:t>
            </a:r>
            <a:endParaRPr lang="en-CA" sz="3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4500"/>
              </a:lnSpc>
            </a:pPr>
            <a:endParaRPr lang="en-CA" sz="3800" dirty="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594216" cy="47888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3568" y="2996952"/>
            <a:ext cx="129614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1 - Principes généraux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279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279" spc="-10">
                <a:solidFill>
                  <a:srgbClr val="000000"/>
                </a:solidFill>
                <a:latin typeface="Arial"/>
                <a:cs typeface="Arial"/>
              </a:rPr>
              <a:t> Pourquoi Wordpress ?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2273300"/>
            <a:ext cx="8140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Il est facile à apprendre et à administrer.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3300" y="2705100"/>
            <a:ext cx="8140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Il est solide et relativement affranchi de bugs.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3300" y="3149600"/>
            <a:ext cx="8140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Il est utilisé par des millions d</a:t>
            </a:r>
            <a:r>
              <a:rPr lang="en-CA" sz="120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individus à travers le monde.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3300" y="3352800"/>
            <a:ext cx="8140700" cy="812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Il est très performant et capable de répondre à des besoins variés.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Il est simple et souple - ce qui fait le bonheur des développeurs.</a:t>
            </a:r>
          </a:p>
          <a:p>
            <a:pPr>
              <a:lnSpc>
                <a:spcPts val="350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3300" y="4445000"/>
            <a:ext cx="8140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  <a:tabLst>
                <a:tab pos="279400" algn="l"/>
              </a:tabLst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Il possède une gamme extrêmement riche de thèmes et plugins (extensions) gratuits ou payants, qui ajoutent des</a:t>
            </a:r>
            <a:br>
              <a:rPr lang="en-CA" sz="1200">
                <a:solidFill>
                  <a:srgbClr val="000000"/>
                </a:solidFill>
                <a:latin typeface="Times New Roman"/>
              </a:rPr>
            </a:b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	fonctionnalités et donnent du style à votre site.</a:t>
            </a:r>
          </a:p>
          <a:p>
            <a:pPr>
              <a:lnSpc>
                <a:spcPts val="150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3300" y="5080000"/>
            <a:ext cx="8140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Il donne grande liberté opérationnelle à l</a:t>
            </a:r>
            <a:r>
              <a:rPr lang="en-CA" sz="120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utilisateur relativement compétent en HTML, CSS et PHP.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900" y="266700"/>
            <a:ext cx="8977650" cy="17312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Ajouter</a:t>
            </a: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 des extensions : 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Téléchargement</a:t>
            </a:r>
            <a:r>
              <a:rPr lang="en-CA" sz="3800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br>
              <a:rPr lang="en-CA" sz="3800" dirty="0">
                <a:solidFill>
                  <a:srgbClr val="000000"/>
                </a:solidFill>
                <a:latin typeface="Times New Roman"/>
              </a:rPr>
            </a:br>
            <a:r>
              <a:rPr lang="en-CA" sz="3800" dirty="0">
                <a:solidFill>
                  <a:srgbClr val="000000"/>
                </a:solidFill>
                <a:latin typeface="Arial"/>
                <a:cs typeface="Arial"/>
              </a:rPr>
              <a:t>installation et </a:t>
            </a:r>
            <a:r>
              <a:rPr lang="en-CA" sz="3800" dirty="0" err="1">
                <a:solidFill>
                  <a:srgbClr val="000000"/>
                </a:solidFill>
                <a:latin typeface="Arial"/>
                <a:cs typeface="Arial"/>
              </a:rPr>
              <a:t>paramètre</a:t>
            </a:r>
            <a:endParaRPr lang="en-CA" sz="38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4500"/>
              </a:lnSpc>
            </a:pPr>
            <a:endParaRPr lang="en-CA" sz="3800" dirty="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31" y="1340768"/>
            <a:ext cx="7662837" cy="47246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7584" y="3356992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Personnalisation du blog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CA" sz="240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24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2400">
                <a:solidFill>
                  <a:srgbClr val="000000"/>
                </a:solidFill>
                <a:latin typeface="Arial"/>
                <a:cs typeface="Arial"/>
              </a:rPr>
              <a:t> Ne pas afficher les informations utilisateurs/ dates de</a:t>
            </a:r>
            <a:br>
              <a:rPr lang="en-CA" sz="2400">
                <a:solidFill>
                  <a:srgbClr val="000000"/>
                </a:solidFill>
                <a:latin typeface="Times New Roman"/>
              </a:rPr>
            </a:br>
            <a:r>
              <a:rPr lang="en-CA" sz="2400">
                <a:solidFill>
                  <a:srgbClr val="000000"/>
                </a:solidFill>
                <a:latin typeface="Arial"/>
                <a:cs typeface="Arial"/>
              </a:rPr>
              <a:t>	modifications</a:t>
            </a:r>
          </a:p>
          <a:p>
            <a:pPr>
              <a:lnSpc>
                <a:spcPts val="28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2374900"/>
            <a:ext cx="8140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Arial"/>
                <a:cs typeface="Arial"/>
              </a:rPr>
              <a:t> aller dans le code PHP (“functions.php”)</a:t>
            </a:r>
            <a:br>
              <a:rPr lang="en-CA" sz="2000">
                <a:solidFill>
                  <a:srgbClr val="000000"/>
                </a:solidFill>
                <a:latin typeface="Times New Roman"/>
              </a:rPr>
            </a:b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Arial"/>
                <a:cs typeface="Arial"/>
              </a:rPr>
              <a:t> chercher la ligne “the_time”</a:t>
            </a:r>
          </a:p>
          <a:p>
            <a:pPr>
              <a:lnSpc>
                <a:spcPts val="29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3300" y="3175000"/>
            <a:ext cx="814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900" spc="-1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900" spc="-10">
                <a:solidFill>
                  <a:srgbClr val="000000"/>
                </a:solidFill>
                <a:latin typeface="Arial"/>
                <a:cs typeface="Arial"/>
              </a:rPr>
              <a:t> commenter les parties author et date</a:t>
            </a:r>
          </a:p>
          <a:p>
            <a:pPr>
              <a:lnSpc>
                <a:spcPts val="23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2500" y="2463800"/>
            <a:ext cx="4381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0">
                <a:solidFill>
                  <a:srgbClr val="000000"/>
                </a:solidFill>
                <a:latin typeface="Arial"/>
                <a:cs typeface="Arial"/>
              </a:rPr>
              <a:t>2 - Installation</a:t>
            </a:r>
          </a:p>
          <a:p>
            <a:pPr>
              <a:lnSpc>
                <a:spcPts val="5060"/>
              </a:lnSpc>
            </a:pPr>
            <a:endParaRPr lang="en-CA" sz="440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573016"/>
            <a:ext cx="1895475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/>
          <p:cNvSpPr txBox="1"/>
          <p:nvPr/>
        </p:nvSpPr>
        <p:spPr>
          <a:xfrm>
            <a:off x="546100" y="571500"/>
            <a:ext cx="8597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70"/>
              </a:lnSpc>
            </a:pPr>
            <a:r>
              <a:rPr lang="en-CA" sz="3800">
                <a:solidFill>
                  <a:srgbClr val="000000"/>
                </a:solidFill>
                <a:latin typeface="Arial"/>
                <a:cs typeface="Arial"/>
              </a:rPr>
              <a:t>2 - Installation</a:t>
            </a:r>
          </a:p>
          <a:p>
            <a:pPr>
              <a:lnSpc>
                <a:spcPts val="4370"/>
              </a:lnSpc>
            </a:pPr>
            <a:endParaRPr lang="en-CA" sz="38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38300"/>
            <a:ext cx="2730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14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  En local : sur un ordinateur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37100" y="1638300"/>
            <a:ext cx="2908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0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14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400">
                <a:solidFill>
                  <a:srgbClr val="000000"/>
                </a:solidFill>
                <a:latin typeface="Arial"/>
                <a:cs typeface="Arial"/>
              </a:rPr>
              <a:t>  En ligne : sur un serveur web</a:t>
            </a:r>
          </a:p>
          <a:p>
            <a:pPr>
              <a:lnSpc>
                <a:spcPts val="1610"/>
              </a:lnSpc>
            </a:pPr>
            <a:endParaRPr lang="en-CA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3300" y="2108200"/>
            <a:ext cx="2362200" cy="19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Serveur virtuel PHP/MySQL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94300" y="2133600"/>
            <a:ext cx="2451100" cy="203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Trouver un hébergeur de site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5900" y="2311400"/>
            <a:ext cx="6477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930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930" spc="-10">
                <a:solidFill>
                  <a:srgbClr val="000000"/>
                </a:solidFill>
                <a:latin typeface="Arial"/>
                <a:cs typeface="Arial"/>
              </a:rPr>
              <a:t>WAMP</a:t>
            </a:r>
          </a:p>
          <a:p>
            <a:pPr>
              <a:lnSpc>
                <a:spcPts val="1150"/>
              </a:lnSpc>
            </a:pPr>
            <a:endParaRPr lang="en-CA" sz="930" spc="-1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76900" y="2349500"/>
            <a:ext cx="5334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930" spc="-2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930" spc="-20">
                <a:solidFill>
                  <a:srgbClr val="000000"/>
                </a:solidFill>
                <a:latin typeface="Arial"/>
                <a:cs typeface="Arial"/>
              </a:rPr>
              <a:t>OVH</a:t>
            </a:r>
          </a:p>
          <a:p>
            <a:pPr>
              <a:lnSpc>
                <a:spcPts val="1150"/>
              </a:lnSpc>
            </a:pPr>
            <a:endParaRPr lang="en-CA" sz="930" spc="-2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5900" y="2489200"/>
            <a:ext cx="7112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930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930" spc="-10">
                <a:solidFill>
                  <a:srgbClr val="000000"/>
                </a:solidFill>
                <a:latin typeface="Arial"/>
                <a:cs typeface="Arial"/>
              </a:rPr>
              <a:t>XAMPP</a:t>
            </a:r>
          </a:p>
          <a:p>
            <a:pPr>
              <a:lnSpc>
                <a:spcPts val="1150"/>
              </a:lnSpc>
            </a:pPr>
            <a:endParaRPr lang="en-CA" sz="930" spc="-1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76900" y="2527300"/>
            <a:ext cx="6223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930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930" spc="-10">
                <a:solidFill>
                  <a:srgbClr val="000000"/>
                </a:solidFill>
                <a:latin typeface="Arial"/>
                <a:cs typeface="Arial"/>
              </a:rPr>
              <a:t>1and1</a:t>
            </a:r>
          </a:p>
          <a:p>
            <a:pPr>
              <a:lnSpc>
                <a:spcPts val="1150"/>
              </a:lnSpc>
            </a:pPr>
            <a:endParaRPr lang="en-CA" sz="930" spc="-1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5900" y="2679700"/>
            <a:ext cx="825500" cy="19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930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930" spc="-10">
                <a:solidFill>
                  <a:srgbClr val="000000"/>
                </a:solidFill>
                <a:latin typeface="Arial"/>
                <a:cs typeface="Arial"/>
              </a:rPr>
              <a:t>EasyPHP</a:t>
            </a:r>
          </a:p>
          <a:p>
            <a:pPr>
              <a:lnSpc>
                <a:spcPts val="1150"/>
              </a:lnSpc>
            </a:pPr>
            <a:endParaRPr lang="en-CA" sz="930" spc="-1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676900" y="2717800"/>
            <a:ext cx="5842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930" spc="-1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930" spc="-10">
                <a:solidFill>
                  <a:srgbClr val="000000"/>
                </a:solidFill>
                <a:latin typeface="Arial"/>
                <a:cs typeface="Arial"/>
              </a:rPr>
              <a:t>Amen</a:t>
            </a:r>
          </a:p>
          <a:p>
            <a:pPr>
              <a:lnSpc>
                <a:spcPts val="1150"/>
              </a:lnSpc>
            </a:pPr>
            <a:endParaRPr lang="en-CA" sz="930" spc="-1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676900" y="2908300"/>
            <a:ext cx="3467100" cy="19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930" spc="-30">
                <a:solidFill>
                  <a:srgbClr val="D5D7FF"/>
                </a:solidFill>
                <a:latin typeface="Arial Unicode MS"/>
                <a:cs typeface="Arial Unicode MS"/>
              </a:rPr>
              <a:t></a:t>
            </a:r>
            <a:r>
              <a:rPr lang="en-CA" sz="930" spc="-30">
                <a:solidFill>
                  <a:srgbClr val="000000"/>
                </a:solidFill>
                <a:latin typeface="Arial"/>
                <a:cs typeface="Arial"/>
              </a:rPr>
              <a:t>…</a:t>
            </a:r>
          </a:p>
          <a:p>
            <a:pPr>
              <a:lnSpc>
                <a:spcPts val="1150"/>
              </a:lnSpc>
            </a:pPr>
            <a:endParaRPr lang="en-CA" sz="10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3300" y="3086100"/>
            <a:ext cx="29845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Créer la base de données utilisée par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94300" y="3086100"/>
            <a:ext cx="25146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Réserver un nom de domaine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82700" y="3289300"/>
            <a:ext cx="78613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wordpress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194300" y="3543300"/>
            <a:ext cx="3949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Télécharger Wordpress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03300" y="3721100"/>
            <a:ext cx="8140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Télécharger Wordpress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194300" y="3975100"/>
            <a:ext cx="3949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Décompresser Wordpress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03300" y="4165600"/>
            <a:ext cx="8140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Décompresser Wordpress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194300" y="4419600"/>
            <a:ext cx="3949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Lancer l</a:t>
            </a:r>
            <a:r>
              <a:rPr lang="en-CA" sz="120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installation automatique de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03300" y="4584700"/>
            <a:ext cx="28829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D5D7FF"/>
                </a:solidFill>
                <a:latin typeface="Arial Unicode MS"/>
                <a:cs typeface="Arial Unicode MS"/>
              </a:rPr>
              <a:t></a:t>
            </a:r>
            <a:r>
              <a:rPr lang="en-CA" sz="1200">
                <a:solidFill>
                  <a:srgbClr val="D5D7FF"/>
                </a:solidFill>
                <a:latin typeface="Arial"/>
                <a:cs typeface="Arial"/>
              </a:rPr>
              <a:t> 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  Lancer l</a:t>
            </a:r>
            <a:r>
              <a:rPr lang="en-CA" sz="1200">
                <a:solidFill>
                  <a:srgbClr val="000000"/>
                </a:solidFill>
                <a:latin typeface="Courier New"/>
                <a:cs typeface="Courier New"/>
              </a:rPr>
              <a:t>ʼ</a:t>
            </a: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installation automatique de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473700" y="4584700"/>
            <a:ext cx="30861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Wordpress avec les paramètres fournis par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82700" y="4775200"/>
            <a:ext cx="965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Wordpress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473700" y="4775200"/>
            <a:ext cx="1295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>
                <a:solidFill>
                  <a:srgbClr val="000000"/>
                </a:solidFill>
                <a:latin typeface="Arial"/>
                <a:cs typeface="Arial"/>
              </a:rPr>
              <a:t>votre hébergeur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8" name="Connecteur droit 27"/>
          <p:cNvCxnSpPr/>
          <p:nvPr/>
        </p:nvCxnSpPr>
        <p:spPr>
          <a:xfrm>
            <a:off x="4427984" y="1556792"/>
            <a:ext cx="0" cy="446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214313"/>
            <a:ext cx="93726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37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</TotalTime>
  <Words>1102</Words>
  <Application>Microsoft Office PowerPoint</Application>
  <PresentationFormat>Affichage à l'écran (4:3)</PresentationFormat>
  <Paragraphs>218</Paragraphs>
  <Slides>61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9" baseType="lpstr">
      <vt:lpstr>Arial</vt:lpstr>
      <vt:lpstr>Arial Bold</vt:lpstr>
      <vt:lpstr>Arial Unicode MS</vt:lpstr>
      <vt:lpstr>Courier New</vt:lpstr>
      <vt:lpstr>Times New Roman</vt:lpstr>
      <vt:lpstr>Trebuchet MS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Investintech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A2E_Engine</dc:creator>
  <cp:lastModifiedBy>Delacroix Guillaume</cp:lastModifiedBy>
  <cp:revision>23</cp:revision>
  <dcterms:created xsi:type="dcterms:W3CDTF">2014-11-03T14:56:51Z</dcterms:created>
  <dcterms:modified xsi:type="dcterms:W3CDTF">2022-09-02T05:48:48Z</dcterms:modified>
</cp:coreProperties>
</file>